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4" r:id="rId9"/>
    <p:sldId id="262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4660"/>
  </p:normalViewPr>
  <p:slideViewPr>
    <p:cSldViewPr snapToGrid="0">
      <p:cViewPr varScale="1">
        <p:scale>
          <a:sx n="68" d="100"/>
          <a:sy n="68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1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300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16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5078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32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672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0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89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9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48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0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42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4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48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A1637-890F-4F63-AC7A-8DB8F69E3990}" type="datetimeFigureOut">
              <a:rPr lang="ru-RU" smtClean="0"/>
              <a:t>26.01.2026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1249FF-9FB2-47CE-8E41-0114CA9F1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D7BDF-3204-4E6A-94EE-3AF3C74F9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8474" y="449125"/>
            <a:ext cx="10311619" cy="2358042"/>
          </a:xfrm>
        </p:spPr>
        <p:txBody>
          <a:bodyPr/>
          <a:lstStyle/>
          <a:p>
            <a:pPr algn="ctr"/>
            <a:r>
              <a:rPr lang="ru-RU" b="1" dirty="0"/>
              <a:t>Обучение</a:t>
            </a:r>
            <a:br>
              <a:rPr lang="ru-RU" b="1" dirty="0"/>
            </a:br>
            <a:r>
              <a:rPr lang="ru-RU" b="1" dirty="0"/>
              <a:t>   орфографическому анализу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ECDE07-E912-4ED6-974B-1C3327C5A3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2"/>
                </a:solidFill>
                <a:latin typeface="Bahnschrift SemiBold" panose="020B0502040204020203" pitchFamily="34" charset="0"/>
              </a:rPr>
              <a:t>Учитель русского языка и литературы</a:t>
            </a:r>
          </a:p>
          <a:p>
            <a:r>
              <a:rPr lang="ru-RU" b="1" dirty="0">
                <a:solidFill>
                  <a:schemeClr val="accent2"/>
                </a:solidFill>
                <a:latin typeface="Bahnschrift SemiBold" panose="020B0502040204020203" pitchFamily="34" charset="0"/>
              </a:rPr>
              <a:t> МБОУ «</a:t>
            </a:r>
            <a:r>
              <a:rPr lang="ru-RU" b="1" dirty="0" err="1">
                <a:solidFill>
                  <a:schemeClr val="accent2"/>
                </a:solidFill>
                <a:latin typeface="Bahnschrift SemiBold" panose="020B0502040204020203" pitchFamily="34" charset="0"/>
              </a:rPr>
              <a:t>Новоякуповская</a:t>
            </a:r>
            <a:r>
              <a:rPr lang="ru-RU" b="1" dirty="0">
                <a:solidFill>
                  <a:schemeClr val="accent2"/>
                </a:solidFill>
                <a:latin typeface="Bahnschrift SemiBold" panose="020B0502040204020203" pitchFamily="34" charset="0"/>
              </a:rPr>
              <a:t> ООШ»</a:t>
            </a:r>
          </a:p>
          <a:p>
            <a:r>
              <a:rPr lang="ru-RU" b="1" dirty="0">
                <a:solidFill>
                  <a:schemeClr val="accent2"/>
                </a:solidFill>
                <a:latin typeface="Bahnschrift SemiBold" panose="020B0502040204020203" pitchFamily="34" charset="0"/>
              </a:rPr>
              <a:t>Идрисова А.З.</a:t>
            </a:r>
          </a:p>
        </p:txBody>
      </p:sp>
    </p:spTree>
    <p:extLst>
      <p:ext uri="{BB962C8B-B14F-4D97-AF65-F5344CB8AC3E}">
        <p14:creationId xmlns:p14="http://schemas.microsoft.com/office/powerpoint/2010/main" val="1406300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FC3E1-53B2-407A-8FEC-EE6F0F374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333333"/>
                </a:solidFill>
                <a:effectLst/>
                <a:latin typeface="YS Text"/>
              </a:rPr>
              <a:t>Мнемотехника</a:t>
            </a:r>
            <a:r>
              <a:rPr lang="ru-RU" sz="2000" b="0" dirty="0">
                <a:solidFill>
                  <a:srgbClr val="333333"/>
                </a:solidFill>
                <a:effectLst/>
                <a:latin typeface="YS Text"/>
              </a:rPr>
              <a:t> — </a:t>
            </a:r>
            <a:r>
              <a:rPr lang="ru-RU" sz="2000" b="1" dirty="0">
                <a:solidFill>
                  <a:srgbClr val="333333"/>
                </a:solidFill>
                <a:effectLst/>
                <a:latin typeface="YS Text"/>
              </a:rPr>
              <a:t>это совокупность приёмов и методов, облегчающих запоминание информации путём образования ассоциаций</a:t>
            </a:r>
            <a:r>
              <a:rPr lang="ru-RU" sz="2000" b="0" dirty="0">
                <a:solidFill>
                  <a:srgbClr val="333333"/>
                </a:solidFill>
                <a:effectLst/>
                <a:latin typeface="YS Text"/>
              </a:rPr>
              <a:t>. </a:t>
            </a:r>
            <a:br>
              <a:rPr lang="ru-RU" sz="2000" b="0" dirty="0">
                <a:solidFill>
                  <a:srgbClr val="333333"/>
                </a:solidFill>
                <a:effectLst/>
                <a:latin typeface="YS Text"/>
              </a:rPr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12A374-84DA-479F-B4B2-F23AB6FAA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>
                <a:solidFill>
                  <a:srgbClr val="333333"/>
                </a:solidFill>
                <a:effectLst/>
                <a:latin typeface="YS Text"/>
              </a:rPr>
              <a:t>Основной принцип</a:t>
            </a:r>
            <a:r>
              <a:rPr lang="ru-RU" b="0" dirty="0">
                <a:solidFill>
                  <a:srgbClr val="333333"/>
                </a:solidFill>
                <a:effectLst/>
                <a:latin typeface="YS Text"/>
              </a:rPr>
              <a:t>: новое знание необходимо поместить в понятный семантический контекст. Проще говоря — присвоить ему яркий образ, мысленно представить в знакомых обстоятельствах, связать с ним интересный факт. </a:t>
            </a:r>
          </a:p>
          <a:p>
            <a:pPr algn="l"/>
            <a:r>
              <a:rPr lang="ru-RU" b="1" dirty="0">
                <a:solidFill>
                  <a:srgbClr val="333333"/>
                </a:solidFill>
                <a:effectLst/>
                <a:latin typeface="YS Text"/>
              </a:rPr>
              <a:t>Некоторые преимущества мнемотехники</a:t>
            </a:r>
            <a:r>
              <a:rPr lang="ru-RU" b="0" dirty="0">
                <a:solidFill>
                  <a:srgbClr val="333333"/>
                </a:solidFill>
                <a:effectLst/>
                <a:latin typeface="YS Text"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Экономия времени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 С помощью образов и ассоциаций можно запомнить сложный материал в разы быстрее.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Долговременное запоминание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 Данные, связанные через эмоции, метафоры или визуальные сцены, хранятся в памяти дольше и при необходимости всплывают быстрее.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Развитие креативности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 Работа с мнемотехникой тренирует гибкость мышления: человек не просто запоминает, а перекодирует информацию, придумывая аналогии, истории, визуальные конструкции.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904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C9A898-70FA-4E58-82BE-3EEAA399E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1237"/>
          </a:xfrm>
        </p:spPr>
        <p:txBody>
          <a:bodyPr/>
          <a:lstStyle/>
          <a:p>
            <a:pPr algn="ctr"/>
            <a:r>
              <a:rPr lang="ru-RU" dirty="0"/>
              <a:t>Прием «Дровосек»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1BFDAA-12AE-41F5-9E23-7663EA80D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657" y="1488613"/>
            <a:ext cx="8596668" cy="388077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Палисадник  - 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ПАЛки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САДник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ПАЛИСАДНИК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Дефицит  –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ДЕФИцит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ДЕнег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нет = ДЕФИЦИТ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аплодисменты  - ПЛОД –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аПЛОДисменТЫ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= АПЛОДИСМЕНТЫ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интеллигент –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интЕЛЛИгЕнт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ЕЛ ЛИ ИНТЕЛЛИГЕНТ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аллея, галерея – Алла в аллее, Галя в галерее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иждивенец – сиди И ЖДИ ВЕНЕЦ = ИЖДИВЕНЕЦ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ПРОЯВЛЕНИЕ – ПРО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ЯВку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ЛЕНИе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ПРОЯВЛЕНИЕ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Искусство  - </a:t>
            </a:r>
            <a:endParaRPr lang="ru-RU" sz="2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73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8B524-D000-44D1-BEED-2C079E96D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08" y="201637"/>
            <a:ext cx="8596668" cy="698695"/>
          </a:xfrm>
        </p:spPr>
        <p:txBody>
          <a:bodyPr/>
          <a:lstStyle/>
          <a:p>
            <a:pPr algn="ctr"/>
            <a:r>
              <a:rPr lang="ru-RU" dirty="0"/>
              <a:t>«ОРФОГРАФИЧЕСКОЕ ЛОТО»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03A5A4-1057-460E-82DA-8576666F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8" y="900332"/>
            <a:ext cx="8596668" cy="595766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ПР_ОБРЕЛ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(НЕ)ОТВЕЧАТЬ (на вопросы)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ПРИК_СНОВЕНИЕ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(ПО)ЛЕТНЕМУ (одеваться)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Р_СТЕНИЕ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С_ЕХАТЬ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ПР_ГРАДИТЬ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НИ_КИЙ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РО_СЫПЬ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(НЕ)ПРАВДА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СТЕКЛЯ__ЫЙ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РАНЕ_ЫЙ (боец)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КЛЮКВЕ_ЫЙ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50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8B524-D000-44D1-BEED-2C079E96D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08" y="201637"/>
            <a:ext cx="8596668" cy="698695"/>
          </a:xfrm>
        </p:spPr>
        <p:txBody>
          <a:bodyPr/>
          <a:lstStyle/>
          <a:p>
            <a:pPr algn="ctr"/>
            <a:r>
              <a:rPr lang="ru-RU" dirty="0"/>
              <a:t>«ОРФОГРАФИЧЕСКОЕ ЛОТО»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03A5A4-1057-460E-82DA-8576666F5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8" y="900332"/>
            <a:ext cx="8596668" cy="5957668"/>
          </a:xfrm>
        </p:spPr>
        <p:txBody>
          <a:bodyPr>
            <a:normAutofit/>
          </a:bodyPr>
          <a:lstStyle/>
          <a:p>
            <a:r>
              <a:rPr lang="ru-RU" dirty="0"/>
              <a:t>ЗАМАСКИРОВА_ЫЙ</a:t>
            </a:r>
          </a:p>
          <a:p>
            <a:r>
              <a:rPr lang="ru-RU" dirty="0"/>
              <a:t>ВЕТРЕ_ЫЙ (день)</a:t>
            </a:r>
          </a:p>
          <a:p>
            <a:r>
              <a:rPr lang="ru-RU" dirty="0"/>
              <a:t>(НЕ)РЯШЛИВЫЙ</a:t>
            </a:r>
          </a:p>
          <a:p>
            <a:r>
              <a:rPr lang="ru-RU" dirty="0"/>
              <a:t>ЗАГ_РЕТЬ</a:t>
            </a:r>
          </a:p>
          <a:p>
            <a:r>
              <a:rPr lang="ru-RU" dirty="0"/>
              <a:t>(НЕ)ЗАКОНЧЕННОЕ, А НАЧАТОЕ(дело)</a:t>
            </a:r>
          </a:p>
          <a:p>
            <a:r>
              <a:rPr lang="ru-RU" dirty="0"/>
              <a:t>РА_БРОСАТЬ</a:t>
            </a:r>
          </a:p>
          <a:p>
            <a:r>
              <a:rPr lang="ru-RU" dirty="0"/>
              <a:t>ПРОЧ ?</a:t>
            </a:r>
          </a:p>
          <a:p>
            <a:r>
              <a:rPr lang="ru-RU" dirty="0"/>
              <a:t>БЕЗ_МЯННЫЙ</a:t>
            </a:r>
          </a:p>
          <a:p>
            <a:r>
              <a:rPr lang="ru-RU" dirty="0"/>
              <a:t>КЛЮЧ ?</a:t>
            </a:r>
          </a:p>
          <a:p>
            <a:r>
              <a:rPr lang="ru-RU" dirty="0"/>
              <a:t>ПР_ИНТЕРЕСНЫЙ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17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610FD-B19E-4583-BFDF-8D7135CFE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-103519"/>
            <a:ext cx="8596668" cy="2070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B1E8CE-350F-470B-BB4C-8FA7D90C8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7945" y="781955"/>
            <a:ext cx="6249448" cy="560477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П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А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Б</a:t>
            </a:r>
          </a:p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847CB-9888-4A12-90BF-46A863A211B1}"/>
              </a:ext>
            </a:extLst>
          </p:cNvPr>
          <p:cNvSpPr txBox="1"/>
          <p:nvPr/>
        </p:nvSpPr>
        <p:spPr>
          <a:xfrm>
            <a:off x="4673091" y="2767819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8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068B1-5413-4E02-8762-1C608431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Общее в заданиях: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D6F7EA-D0C7-48BF-813E-FFE544F97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0" dirty="0">
                <a:solidFill>
                  <a:srgbClr val="333333"/>
                </a:solidFill>
                <a:effectLst/>
                <a:latin typeface="YS Text"/>
              </a:rPr>
              <a:t>Общее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YS Text"/>
              </a:rPr>
              <a:t> в заданиях 6 и 7 ОГЭ по русскому языку — </a:t>
            </a:r>
            <a:r>
              <a:rPr lang="ru-RU" sz="3200" b="1" i="0" dirty="0">
                <a:solidFill>
                  <a:srgbClr val="333333"/>
                </a:solidFill>
                <a:effectLst/>
                <a:latin typeface="YS Text"/>
              </a:rPr>
              <a:t>орфографический анализ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YS Text"/>
              </a:rPr>
              <a:t>. Оба задания проверяют умение применять правила орфографии, но имеют разные формулировки и алгоритмы выполнения.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8706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35DCD-2B96-4039-B693-BFA3A1A74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 задания №6 ОГЭ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7DFE-39FB-4960-9535-701B6A041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6769"/>
            <a:ext cx="9296660" cy="4634593"/>
          </a:xfrm>
        </p:spPr>
        <p:txBody>
          <a:bodyPr>
            <a:normAutofit/>
          </a:bodyPr>
          <a:lstStyle/>
          <a:p>
            <a:r>
              <a:rPr lang="ru-RU" sz="2000" b="1" dirty="0"/>
              <a:t>Орфографический анализ.</a:t>
            </a:r>
          </a:p>
          <a:p>
            <a:pPr marL="0" indent="0">
              <a:buNone/>
            </a:pPr>
            <a:r>
              <a:rPr lang="ru-RU" sz="2000" b="1" dirty="0"/>
              <a:t>Укажите варианты ответов, в которых дано верное объяснение написания выделенного слова. Запишите номера этих ответов.</a:t>
            </a:r>
          </a:p>
          <a:p>
            <a:pPr marL="0" indent="0">
              <a:buNone/>
            </a:pPr>
            <a:r>
              <a:rPr lang="ru-RU" sz="2000" dirty="0"/>
              <a:t>1)  (знания) УСВОЕНЫ  — в суффиксе краткого страдательного причастия прошедшего времени пишется одна буква Н.</a:t>
            </a:r>
          </a:p>
          <a:p>
            <a:pPr marL="0" indent="0">
              <a:buNone/>
            </a:pPr>
            <a:r>
              <a:rPr lang="ru-RU" sz="2000" dirty="0"/>
              <a:t>2)  ГОРЯЧО (благодарить)  — в окончании наречий после шипящих под ударением пишется буква О.</a:t>
            </a:r>
          </a:p>
          <a:p>
            <a:pPr marL="0" indent="0">
              <a:buNone/>
            </a:pPr>
            <a:r>
              <a:rPr lang="ru-RU" sz="2000" dirty="0"/>
              <a:t>3)  УКРОЩАТЬ (животных)  — в корне слова пишется непроверяемая гласная.</a:t>
            </a:r>
          </a:p>
          <a:p>
            <a:pPr marL="0" indent="0">
              <a:buNone/>
            </a:pPr>
            <a:r>
              <a:rPr lang="ru-RU" sz="2000" dirty="0"/>
              <a:t>4)  НЕНАСТНЫЙ  — непроизносимый согласный в корне слова проверяется словом ненастье, в котором он слышится отчётливо.</a:t>
            </a:r>
          </a:p>
          <a:p>
            <a:pPr marL="0" indent="0">
              <a:buNone/>
            </a:pPr>
            <a:r>
              <a:rPr lang="ru-RU" sz="2000" dirty="0"/>
              <a:t>5)  БЕЗЫМЯННЫЙ  — после русской приставки, оканчивающейся на согласный, пишется буква Ы.</a:t>
            </a:r>
          </a:p>
        </p:txBody>
      </p:sp>
    </p:spTree>
    <p:extLst>
      <p:ext uri="{BB962C8B-B14F-4D97-AF65-F5344CB8AC3E}">
        <p14:creationId xmlns:p14="http://schemas.microsoft.com/office/powerpoint/2010/main" val="62760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8C2E6-8A3E-4A0E-86C0-97F886C24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 задания №7 ОГЭ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67B630-2336-42B0-90D5-17053229F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5921"/>
            <a:ext cx="9423268" cy="4395442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Прочитайте текст. </a:t>
            </a:r>
          </a:p>
          <a:p>
            <a:pPr marL="0" indent="0">
              <a:buNone/>
            </a:pPr>
            <a:r>
              <a:rPr lang="ru-RU" sz="2400" b="1" dirty="0"/>
              <a:t>Вставьте пропущенные буквы. Укажите все цифры, на месте которых пишется буква О.</a:t>
            </a:r>
          </a:p>
          <a:p>
            <a:endParaRPr lang="ru-RU" sz="2400" b="1" dirty="0"/>
          </a:p>
          <a:p>
            <a:pPr marL="0" indent="0">
              <a:buNone/>
            </a:pPr>
            <a:r>
              <a:rPr lang="ru-RU" sz="2400" dirty="0"/>
              <a:t> В бурю море становил(1).. </a:t>
            </a:r>
            <a:r>
              <a:rPr lang="ru-RU" sz="2400" dirty="0" err="1"/>
              <a:t>сь</a:t>
            </a:r>
            <a:r>
              <a:rPr lang="ru-RU" sz="2400" dirty="0"/>
              <a:t> злым, ч(2).. </a:t>
            </a:r>
            <a:r>
              <a:rPr lang="ru-RU" sz="2400" dirty="0" err="1"/>
              <a:t>рным</a:t>
            </a:r>
            <a:r>
              <a:rPr lang="ru-RU" sz="2400" dirty="0"/>
              <a:t>. Волны неслись к берегу и выбрасывали на песок </a:t>
            </a:r>
            <a:r>
              <a:rPr lang="ru-RU" sz="2400" dirty="0" err="1"/>
              <a:t>водор</a:t>
            </a:r>
            <a:r>
              <a:rPr lang="ru-RU" sz="2400" dirty="0"/>
              <a:t>(3).. </a:t>
            </a:r>
            <a:r>
              <a:rPr lang="ru-RU" sz="2400" dirty="0" err="1"/>
              <a:t>сли</a:t>
            </a:r>
            <a:r>
              <a:rPr lang="ru-RU" sz="2400" dirty="0"/>
              <a:t>. Больше недели свирепств(4).. вал ветер, но постепенно затих, море успокоилось. Оно сверкало на солнце, похожее на огромное </a:t>
            </a:r>
            <a:r>
              <a:rPr lang="ru-RU" sz="2400" dirty="0" err="1"/>
              <a:t>зерк</a:t>
            </a:r>
            <a:r>
              <a:rPr lang="ru-RU" sz="2400" dirty="0"/>
              <a:t>(5).. </a:t>
            </a:r>
            <a:r>
              <a:rPr lang="ru-RU" sz="2400" dirty="0" err="1"/>
              <a:t>ло</a:t>
            </a:r>
            <a:r>
              <a:rPr lang="ru-RU" sz="2400" dirty="0"/>
              <a:t>. Было приятно </a:t>
            </a:r>
            <a:r>
              <a:rPr lang="ru-RU" sz="2400" dirty="0" err="1"/>
              <a:t>заг</a:t>
            </a:r>
            <a:r>
              <a:rPr lang="ru-RU" sz="2400" dirty="0"/>
              <a:t>..(6) рать на берегу, </a:t>
            </a:r>
            <a:r>
              <a:rPr lang="ru-RU" sz="2400" dirty="0" err="1"/>
              <a:t>изредк</a:t>
            </a:r>
            <a:r>
              <a:rPr lang="ru-RU" sz="2400" dirty="0"/>
              <a:t>(7).. ощущая лёгкое прик(8).. </a:t>
            </a:r>
            <a:r>
              <a:rPr lang="ru-RU" sz="2400" dirty="0" err="1"/>
              <a:t>сновение</a:t>
            </a:r>
            <a:r>
              <a:rPr lang="ru-RU" sz="2400" dirty="0"/>
              <a:t> ветерка, вслушиваясь в ш(9).. </a:t>
            </a:r>
            <a:r>
              <a:rPr lang="ru-RU" sz="2400" dirty="0" err="1"/>
              <a:t>рохи</a:t>
            </a:r>
            <a:r>
              <a:rPr lang="ru-RU" sz="2400" dirty="0"/>
              <a:t> трав.</a:t>
            </a:r>
          </a:p>
        </p:txBody>
      </p:sp>
    </p:spTree>
    <p:extLst>
      <p:ext uri="{BB962C8B-B14F-4D97-AF65-F5344CB8AC3E}">
        <p14:creationId xmlns:p14="http://schemas.microsoft.com/office/powerpoint/2010/main" val="2607843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D6FC0-9C49-4C6C-B20B-EA077B6AC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7508"/>
          </a:xfrm>
        </p:spPr>
        <p:txBody>
          <a:bodyPr>
            <a:normAutofit/>
          </a:bodyPr>
          <a:lstStyle/>
          <a:p>
            <a:r>
              <a:rPr lang="ru-RU" sz="2400" dirty="0"/>
              <a:t>Список орфографических тем, которые необходимо изучить для выполнения 6-7 задания ОГЭ: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F84AD1-0423-4617-AA79-DD60B1241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89" y="1488613"/>
            <a:ext cx="8596668" cy="4759787"/>
          </a:xfrm>
        </p:spPr>
        <p:txBody>
          <a:bodyPr>
            <a:normAutofit fontScale="70000" lnSpcReduction="20000"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безударных чередующихся, проверяемых и непроверяемых гласных в корне слова;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О/Ё, Е, Ы/И после шипящих и Ц в корне, суффиксе, окончании слов разных частей речи;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проверяемых, непроверяемыми и непроизносимыми согласных в корне слова;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приставок на -З/-С, неизменяемых приставок, ПРЕ и ПРИ;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Ы и </a:t>
            </a:r>
            <a:r>
              <a:rPr lang="ru-RU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 после приставок;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Ъ и Ь в словах разных частей речи (в разных частях слова);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суффиксов существительных, прилагательных, глаголов, причастий и деепричастий, наречий;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Н и НН в словах разных частей речи (в прилагательных, причастиях, отглагольных прилагательных, наречиях на -о(-е));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безударных окончаний имён существительных (1, 2, 3 склонения), прилагательных и причастий;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безударных личных окончаний глагола;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сложных и сложносокращённых слов;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Слитное, раздельное, дефисное написание числительных, местоимений, наречий, предлогов, союзов, частиц;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Правописание ПОЛ-, ПОЛУ- со словами;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egoe UI" panose="020B0502040204020203" pitchFamily="34" charset="0"/>
              </a:rPr>
              <a:t>• Слитное и раздельное написание НЕ и НИ с разными частями речи.</a:t>
            </a:r>
            <a:endParaRPr lang="ru-RU" sz="16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565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9BA19-F72A-4D5D-919E-A9AAEDF6C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должен знать и уметь ученик, выполняя задания 6-7 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531862-8B81-46C1-AC9A-6B74D9C79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проводить орфографический анализ слова;</a:t>
            </a:r>
          </a:p>
          <a:p>
            <a:r>
              <a:rPr lang="ru-RU" dirty="0"/>
              <a:t> различать части речи;</a:t>
            </a:r>
          </a:p>
          <a:p>
            <a:r>
              <a:rPr lang="ru-RU" dirty="0"/>
              <a:t> осуществлять морфемный и словообразовательный анализ;</a:t>
            </a:r>
          </a:p>
          <a:p>
            <a:r>
              <a:rPr lang="ru-RU" dirty="0"/>
              <a:t> знать правила правописания всех самостоятельных и служебных частей речи;</a:t>
            </a:r>
          </a:p>
          <a:p>
            <a:r>
              <a:rPr lang="ru-RU" dirty="0"/>
              <a:t>уметь правильно применять правило.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54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A0692-8F0C-45E4-AF6E-B5B5B01D5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Традиционные методы и приемы формирования орфографической грамотности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54BCF1-FB16-4E15-AE21-609154ED4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Знакомство со словом</a:t>
            </a:r>
          </a:p>
          <a:p>
            <a:r>
              <a:rPr lang="ru-RU" dirty="0"/>
              <a:t>Запись слова с проговариванием</a:t>
            </a:r>
          </a:p>
          <a:p>
            <a:r>
              <a:rPr lang="ru-RU" dirty="0"/>
              <a:t>Применение способов проверки (подбор однокоренных слов/изменение формы слова)</a:t>
            </a:r>
          </a:p>
          <a:p>
            <a:r>
              <a:rPr lang="ru-RU" dirty="0"/>
              <a:t>Работа с орфографическим словарем</a:t>
            </a:r>
          </a:p>
          <a:p>
            <a:r>
              <a:rPr lang="ru-RU" dirty="0"/>
              <a:t>Составление словосочетаний, предложений со словом</a:t>
            </a:r>
          </a:p>
          <a:p>
            <a:r>
              <a:rPr lang="ru-RU" dirty="0"/>
              <a:t>Ведение словарика «трудных слов»</a:t>
            </a:r>
          </a:p>
          <a:p>
            <a:r>
              <a:rPr lang="ru-RU" dirty="0"/>
              <a:t>Диктанты (зрительный, предупредительный, словарный и др.)</a:t>
            </a:r>
          </a:p>
        </p:txBody>
      </p:sp>
    </p:spTree>
    <p:extLst>
      <p:ext uri="{BB962C8B-B14F-4D97-AF65-F5344CB8AC3E}">
        <p14:creationId xmlns:p14="http://schemas.microsoft.com/office/powerpoint/2010/main" val="2632028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B4439-C821-4BAC-9846-E6E0638AC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Нетрадиционные методы и приемы: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0C7628-102C-4B5D-858F-8A06B7071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Игровые приемы</a:t>
            </a:r>
          </a:p>
          <a:p>
            <a:r>
              <a:rPr lang="ru-RU" dirty="0"/>
              <a:t>Исследования и проекты</a:t>
            </a:r>
          </a:p>
          <a:p>
            <a:r>
              <a:rPr lang="ru-RU" dirty="0"/>
              <a:t>Интерактивные задания и упражнения</a:t>
            </a:r>
          </a:p>
          <a:p>
            <a:r>
              <a:rPr lang="ru-RU" dirty="0"/>
              <a:t>Кроссворды, ребусы</a:t>
            </a:r>
          </a:p>
          <a:p>
            <a:r>
              <a:rPr lang="ru-RU" dirty="0"/>
              <a:t>Создание лингвистических сказок и т.д.</a:t>
            </a:r>
          </a:p>
        </p:txBody>
      </p:sp>
    </p:spTree>
    <p:extLst>
      <p:ext uri="{BB962C8B-B14F-4D97-AF65-F5344CB8AC3E}">
        <p14:creationId xmlns:p14="http://schemas.microsoft.com/office/powerpoint/2010/main" val="20628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6AB984-EC72-4A6E-945E-58A98469E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Игра «Верю/не верю»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5E0C28-B89F-43DA-8BE1-2882CC8D8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Сторожил в деревне старожил дрова.</a:t>
            </a:r>
          </a:p>
          <a:p>
            <a:r>
              <a:rPr lang="ru-RU" sz="2800" dirty="0"/>
              <a:t>Утренняя заря окрасила небо в розовый цвет.</a:t>
            </a:r>
          </a:p>
          <a:p>
            <a:r>
              <a:rPr lang="ru-RU" sz="2800" dirty="0"/>
              <a:t>Мы вошли в лес, </a:t>
            </a:r>
            <a:r>
              <a:rPr lang="ru-RU" sz="2800" dirty="0" err="1"/>
              <a:t>освещеный</a:t>
            </a:r>
            <a:r>
              <a:rPr lang="ru-RU" sz="2800" dirty="0"/>
              <a:t> лучами осеннего солнца.</a:t>
            </a:r>
          </a:p>
          <a:p>
            <a:r>
              <a:rPr lang="ru-RU" sz="2800" dirty="0"/>
              <a:t>Желтый одуванчик качался на ветру.</a:t>
            </a:r>
          </a:p>
          <a:p>
            <a:r>
              <a:rPr lang="ru-RU" sz="2800" dirty="0"/>
              <a:t>Как хорошо и свежо в </a:t>
            </a:r>
            <a:r>
              <a:rPr lang="ru-RU" sz="2800" dirty="0" err="1"/>
              <a:t>чящобе</a:t>
            </a:r>
            <a:r>
              <a:rPr lang="ru-RU" sz="2800" dirty="0"/>
              <a:t>!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255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242</TotalTime>
  <Words>952</Words>
  <Application>Microsoft Office PowerPoint</Application>
  <PresentationFormat>Широкоэкранный</PresentationFormat>
  <Paragraphs>108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 SemiBold</vt:lpstr>
      <vt:lpstr>Calibri</vt:lpstr>
      <vt:lpstr>Monotype Corsiva</vt:lpstr>
      <vt:lpstr>Times New Roman</vt:lpstr>
      <vt:lpstr>Trebuchet MS</vt:lpstr>
      <vt:lpstr>Wingdings 3</vt:lpstr>
      <vt:lpstr>YS Text</vt:lpstr>
      <vt:lpstr>Аспект</vt:lpstr>
      <vt:lpstr>Обучение    орфографическому анализу</vt:lpstr>
      <vt:lpstr>Общее в заданиях: </vt:lpstr>
      <vt:lpstr>Формулировка задания №6 ОГЭ</vt:lpstr>
      <vt:lpstr>Формулировка задания №7 ОГЭ</vt:lpstr>
      <vt:lpstr>Список орфографических тем, которые необходимо изучить для выполнения 6-7 задания ОГЭ:</vt:lpstr>
      <vt:lpstr>Что должен знать и уметь ученик, выполняя задания 6-7 ?</vt:lpstr>
      <vt:lpstr>Традиционные методы и приемы формирования орфографической грамотности</vt:lpstr>
      <vt:lpstr>Нетрадиционные методы и приемы:</vt:lpstr>
      <vt:lpstr>Игра «Верю/не верю»</vt:lpstr>
      <vt:lpstr>Мнемотехника — это совокупность приёмов и методов, облегчающих запоминание информации путём образования ассоциаций.  </vt:lpstr>
      <vt:lpstr>Прием «Дровосек»</vt:lpstr>
      <vt:lpstr>«ОРФОГРАФИЧЕСКОЕ ЛОТО»</vt:lpstr>
      <vt:lpstr>«ОРФОГРАФИЧЕСКОЕ ЛОТО»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   орфографическому анализу</dc:title>
  <dc:creator>Professional</dc:creator>
  <cp:lastModifiedBy>Professional</cp:lastModifiedBy>
  <cp:revision>18</cp:revision>
  <dcterms:created xsi:type="dcterms:W3CDTF">2026-01-26T13:57:15Z</dcterms:created>
  <dcterms:modified xsi:type="dcterms:W3CDTF">2026-01-26T18:01:35Z</dcterms:modified>
</cp:coreProperties>
</file>